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573" r:id="rId9"/>
    <p:sldId id="312" r:id="rId10"/>
    <p:sldId id="313" r:id="rId11"/>
    <p:sldId id="552" r:id="rId12"/>
    <p:sldId id="574" r:id="rId13"/>
    <p:sldId id="553" r:id="rId14"/>
    <p:sldId id="554" r:id="rId15"/>
    <p:sldId id="555" r:id="rId16"/>
    <p:sldId id="562" r:id="rId17"/>
    <p:sldId id="564" r:id="rId18"/>
    <p:sldId id="565" r:id="rId19"/>
    <p:sldId id="576" r:id="rId20"/>
    <p:sldId id="566" r:id="rId21"/>
    <p:sldId id="567" r:id="rId22"/>
    <p:sldId id="563" r:id="rId23"/>
    <p:sldId id="568" r:id="rId24"/>
    <p:sldId id="569" r:id="rId25"/>
    <p:sldId id="570" r:id="rId26"/>
    <p:sldId id="571" r:id="rId27"/>
    <p:sldId id="572" r:id="rId28"/>
    <p:sldId id="577" r:id="rId29"/>
    <p:sldId id="578" r:id="rId30"/>
    <p:sldId id="271" r:id="rId31"/>
    <p:sldId id="267" r:id="rId32"/>
    <p:sldId id="268" r:id="rId33"/>
    <p:sldId id="269" r:id="rId34"/>
    <p:sldId id="27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5" r:id="rId47"/>
    <p:sldId id="287" r:id="rId48"/>
    <p:sldId id="579" r:id="rId49"/>
    <p:sldId id="288" r:id="rId50"/>
    <p:sldId id="580" r:id="rId51"/>
    <p:sldId id="289" r:id="rId52"/>
    <p:sldId id="260" r:id="rId53"/>
    <p:sldId id="290" r:id="rId54"/>
    <p:sldId id="291" r:id="rId55"/>
    <p:sldId id="292" r:id="rId56"/>
    <p:sldId id="293" r:id="rId57"/>
    <p:sldId id="262" r:id="rId58"/>
    <p:sldId id="294" r:id="rId59"/>
    <p:sldId id="296" r:id="rId60"/>
    <p:sldId id="297" r:id="rId61"/>
    <p:sldId id="299" r:id="rId62"/>
    <p:sldId id="301" r:id="rId63"/>
    <p:sldId id="266" r:id="rId64"/>
    <p:sldId id="298" r:id="rId65"/>
    <p:sldId id="300" r:id="rId66"/>
    <p:sldId id="263" r:id="rId67"/>
    <p:sldId id="302" r:id="rId68"/>
    <p:sldId id="303" r:id="rId69"/>
    <p:sldId id="315" r:id="rId70"/>
    <p:sldId id="311" r:id="rId71"/>
    <p:sldId id="304" r:id="rId72"/>
    <p:sldId id="305" r:id="rId73"/>
    <p:sldId id="310" r:id="rId74"/>
    <p:sldId id="308" r:id="rId75"/>
    <p:sldId id="309" r:id="rId76"/>
    <p:sldId id="306" r:id="rId77"/>
    <p:sldId id="561" r:id="rId78"/>
    <p:sldId id="5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12A8-B51C-4549-9D77-F629BC6A8E1C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2D9D4-5D64-C344-9A71-8CB94D63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Aldehyde group of glucose is easily oxidized (reacts with others) and is also attracted to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8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Whole plant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Growth, allocation, life cycles, phenology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803958"/>
          </a:xfrm>
        </p:spPr>
        <p:txBody>
          <a:bodyPr/>
          <a:lstStyle/>
          <a:p>
            <a:r>
              <a:rPr lang="en-US" dirty="0"/>
              <a:t>What do the sugars from photosynthesis get used for?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831-FE9E-364F-B3B6-29A0C9F0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7" y="590621"/>
            <a:ext cx="6387816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Allocation is a dynamic process that is dependent on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96F-2774-E44C-B81B-0FB1DDD7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32" y="590621"/>
            <a:ext cx="26289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9573C-B080-BA47-A79C-0900CDC61AE5}"/>
              </a:ext>
            </a:extLst>
          </p:cNvPr>
          <p:cNvSpPr txBox="1"/>
          <p:nvPr/>
        </p:nvSpPr>
        <p:spPr>
          <a:xfrm>
            <a:off x="8724489" y="592462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AB1F-04C8-B74C-8E5C-D85720BFE5E8}"/>
              </a:ext>
            </a:extLst>
          </p:cNvPr>
          <p:cNvSpPr txBox="1"/>
          <p:nvPr/>
        </p:nvSpPr>
        <p:spPr>
          <a:xfrm rot="16200000">
            <a:off x="7957785" y="123206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F1877-12DA-F244-8C36-EC8C7F438745}"/>
              </a:ext>
            </a:extLst>
          </p:cNvPr>
          <p:cNvSpPr txBox="1"/>
          <p:nvPr/>
        </p:nvSpPr>
        <p:spPr>
          <a:xfrm rot="16200000">
            <a:off x="7986446" y="2934513"/>
            <a:ext cx="7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18534-322F-4643-AC8D-3F969DF620A6}"/>
              </a:ext>
            </a:extLst>
          </p:cNvPr>
          <p:cNvSpPr txBox="1"/>
          <p:nvPr/>
        </p:nvSpPr>
        <p:spPr>
          <a:xfrm rot="16200000">
            <a:off x="8006003" y="4664441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C63B9-D755-374A-88D4-C9375E6E919F}"/>
              </a:ext>
            </a:extLst>
          </p:cNvPr>
          <p:cNvSpPr txBox="1"/>
          <p:nvPr/>
        </p:nvSpPr>
        <p:spPr>
          <a:xfrm>
            <a:off x="10182119" y="6488668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Farrior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81513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F306-5CAE-2C44-9F62-CBEA98D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under low resource availability, we might expect low growth to result in reduced photosynthesis, as more photosynthesis would be wasteful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069D-83D1-B649-9951-2B67ABDA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884A1-257D-8540-A349-CE8AA5978751}"/>
              </a:ext>
            </a:extLst>
          </p:cNvPr>
          <p:cNvSpPr txBox="1"/>
          <p:nvPr/>
        </p:nvSpPr>
        <p:spPr>
          <a:xfrm rot="16200000">
            <a:off x="-2132690" y="3016810"/>
            <a:ext cx="59820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Growth per whole-plant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139612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178492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4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6362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42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08615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28600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8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39084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812516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867" y="1105753"/>
            <a:ext cx="4836805" cy="4762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5163040" y="3370997"/>
            <a:ext cx="21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3593152" y="3370997"/>
            <a:ext cx="1549605" cy="38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5133806" y="1943242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4809510" y="2188902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</p:spTree>
    <p:extLst>
      <p:ext uri="{BB962C8B-B14F-4D97-AF65-F5344CB8AC3E}">
        <p14:creationId xmlns:p14="http://schemas.microsoft.com/office/powerpoint/2010/main" val="66177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2129216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9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4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0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3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815928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955386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1130810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6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3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2798574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38439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1325867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886216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60538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4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210908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75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9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209791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3515995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DC4-37A7-6047-A4C1-B499A1A1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Bimodality of phenological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E3C6-6408-274B-AAE1-D58F0055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evergreens in high and equatorial latitudes, but not so many in mid latitudes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16256-2F5D-C843-99E2-5D087B2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2917958"/>
            <a:ext cx="6842078" cy="339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661F6-E2D5-D44E-A519-422A64CCB006}"/>
              </a:ext>
            </a:extLst>
          </p:cNvPr>
          <p:cNvSpPr txBox="1"/>
          <p:nvPr/>
        </p:nvSpPr>
        <p:spPr>
          <a:xfrm>
            <a:off x="5325276" y="6311900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Evergreenness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FD696-B8F2-F843-8F81-7EEE4EECDC0D}"/>
              </a:ext>
            </a:extLst>
          </p:cNvPr>
          <p:cNvSpPr txBox="1"/>
          <p:nvPr/>
        </p:nvSpPr>
        <p:spPr>
          <a:xfrm>
            <a:off x="10656002" y="649656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50959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112F4-8C8B-FB40-B11B-5E678D6411F0}"/>
              </a:ext>
            </a:extLst>
          </p:cNvPr>
          <p:cNvSpPr txBox="1"/>
          <p:nvPr/>
        </p:nvSpPr>
        <p:spPr>
          <a:xfrm>
            <a:off x="10656002" y="648866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3598752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6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1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0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513161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932423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Dr. Smith will give you a place to 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would your allocation pattern be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D9780-4F5C-1F48-AC03-E7D92F560D34}"/>
              </a:ext>
            </a:extLst>
          </p:cNvPr>
          <p:cNvSpPr txBox="1"/>
          <p:nvPr/>
        </p:nvSpPr>
        <p:spPr>
          <a:xfrm>
            <a:off x="7809625" y="322276"/>
            <a:ext cx="3544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Miniquiz</a:t>
            </a:r>
            <a:r>
              <a:rPr lang="en-US" sz="3600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3448607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0A686-0B3C-7B44-9C75-A9A6E28868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4" y="401771"/>
            <a:ext cx="3201746" cy="213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B0DD-03FE-F544-A1C1-3228D119CC0F}"/>
              </a:ext>
            </a:extLst>
          </p:cNvPr>
          <p:cNvSpPr txBox="1"/>
          <p:nvPr/>
        </p:nvSpPr>
        <p:spPr>
          <a:xfrm>
            <a:off x="286603" y="32439"/>
            <a:ext cx="205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Joshua Tree NP (CA)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2D6D-06F4-9647-AE94-864C2BF93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475" y="600060"/>
            <a:ext cx="2708490" cy="177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3503C-3B4C-A54D-94F6-A4400D91A785}"/>
              </a:ext>
            </a:extLst>
          </p:cNvPr>
          <p:cNvSpPr txBox="1"/>
          <p:nvPr/>
        </p:nvSpPr>
        <p:spPr>
          <a:xfrm>
            <a:off x="4498425" y="23072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Bend NP (TX)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CA6B-5C7E-0046-BDEB-2E8F03D050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8" y="5051165"/>
            <a:ext cx="2935907" cy="16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A92B-646D-6640-BEA0-3FD03D89540D}"/>
              </a:ext>
            </a:extLst>
          </p:cNvPr>
          <p:cNvSpPr txBox="1"/>
          <p:nvPr/>
        </p:nvSpPr>
        <p:spPr>
          <a:xfrm>
            <a:off x="246478" y="4600953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Rocky Mountain NP (CO)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33F-F038-104B-B329-8CBC201061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033" y="4856169"/>
            <a:ext cx="2785045" cy="185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42B46-06F9-6E49-9F9D-E9B6DF38B0D6}"/>
              </a:ext>
            </a:extLst>
          </p:cNvPr>
          <p:cNvSpPr txBox="1"/>
          <p:nvPr/>
        </p:nvSpPr>
        <p:spPr>
          <a:xfrm>
            <a:off x="4010581" y="448683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Sequoia NP (CA)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E509-50B3-544C-AE15-BFAE4504DB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67" y="5010724"/>
            <a:ext cx="2591996" cy="172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24A0C-8AFC-1E4F-8E45-84294227BF44}"/>
              </a:ext>
            </a:extLst>
          </p:cNvPr>
          <p:cNvSpPr txBox="1"/>
          <p:nvPr/>
        </p:nvSpPr>
        <p:spPr>
          <a:xfrm>
            <a:off x="8087602" y="4641392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Acadia NP (ME)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CFEC-1A77-7643-9F66-1DDAAC5749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069" y="586438"/>
            <a:ext cx="2400840" cy="180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87362-C766-2D4F-A406-55B4EAD6B57D}"/>
              </a:ext>
            </a:extLst>
          </p:cNvPr>
          <p:cNvSpPr txBox="1"/>
          <p:nvPr/>
        </p:nvSpPr>
        <p:spPr>
          <a:xfrm>
            <a:off x="8904332" y="217105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Congaree NP (SC)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A4F5F-21DC-E54F-8E64-48CE4F6B40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3" y="2908884"/>
            <a:ext cx="2140339" cy="1427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DFF8E-4F0D-AF4A-A406-DBFE4C8907B0}"/>
              </a:ext>
            </a:extLst>
          </p:cNvPr>
          <p:cNvSpPr txBox="1"/>
          <p:nvPr/>
        </p:nvSpPr>
        <p:spPr>
          <a:xfrm>
            <a:off x="246478" y="2553175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Everglades NP (FL)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D0626-3C2E-C147-A122-D41214457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53" y="2889403"/>
            <a:ext cx="2129912" cy="1597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F6911-5F2E-3A44-A9AE-D6E62B3E0FB1}"/>
              </a:ext>
            </a:extLst>
          </p:cNvPr>
          <p:cNvSpPr txBox="1"/>
          <p:nvPr/>
        </p:nvSpPr>
        <p:spPr>
          <a:xfrm>
            <a:off x="4379526" y="2553175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Smokey </a:t>
            </a:r>
            <a:r>
              <a:rPr lang="en-US" dirty="0" err="1"/>
              <a:t>Mtns</a:t>
            </a:r>
            <a:r>
              <a:rPr lang="en-US" dirty="0"/>
              <a:t> NP (TN)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3F199-C8DE-DD46-ACC1-BEA3C2C48B4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13" y="2800121"/>
            <a:ext cx="3051378" cy="1775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329FF8-AB73-2E48-AE31-72AADB7028C4}"/>
              </a:ext>
            </a:extLst>
          </p:cNvPr>
          <p:cNvSpPr txBox="1"/>
          <p:nvPr/>
        </p:nvSpPr>
        <p:spPr>
          <a:xfrm>
            <a:off x="7732370" y="245234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Badlands NP (SD)</a:t>
            </a:r>
          </a:p>
        </p:txBody>
      </p:sp>
    </p:spTree>
    <p:extLst>
      <p:ext uri="{BB962C8B-B14F-4D97-AF65-F5344CB8AC3E}">
        <p14:creationId xmlns:p14="http://schemas.microsoft.com/office/powerpoint/2010/main" val="34430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628-E210-3440-A9E9-3618523B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Sucrose, not glucose, is the primary transport sugar…huh?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0449-3ABA-1849-8B29-7F6D833C72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94" y="2557675"/>
            <a:ext cx="4794913" cy="2472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BCE82-2140-5B40-B42B-00B313F99E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647" y="1690688"/>
            <a:ext cx="2142813" cy="367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DD516-1FEB-4F46-ACAF-E02B154B9820}"/>
              </a:ext>
            </a:extLst>
          </p:cNvPr>
          <p:cNvSpPr txBox="1"/>
          <p:nvPr/>
        </p:nvSpPr>
        <p:spPr>
          <a:xfrm>
            <a:off x="2129051" y="5628070"/>
            <a:ext cx="16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Sucrose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A8B16-3209-0244-8321-BCE53CDAA583}"/>
              </a:ext>
            </a:extLst>
          </p:cNvPr>
          <p:cNvSpPr txBox="1"/>
          <p:nvPr/>
        </p:nvSpPr>
        <p:spPr>
          <a:xfrm>
            <a:off x="8289048" y="5628070"/>
            <a:ext cx="16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13184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1140</Words>
  <Application>Microsoft Macintosh PowerPoint</Application>
  <PresentationFormat>Widescreen</PresentationFormat>
  <Paragraphs>200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Whole plant processes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Sucrose, not glucose, is the primary transport sugar…huh?</vt:lpstr>
      <vt:lpstr>Translocation</vt:lpstr>
      <vt:lpstr>Pressure-flow hypothesis</vt:lpstr>
      <vt:lpstr>What do the sugars from photosynthesis get used for?   (What are the sinks?)</vt:lpstr>
      <vt:lpstr>Allocation is a dynamic process that is dependent on the environment</vt:lpstr>
      <vt:lpstr>In isolation, how would abiotic conditions influence allocation?</vt:lpstr>
      <vt:lpstr>In isolation, how would life history traits influence allocation?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So under low resource availability, we might expect low growth to result in reduced photosynthesis, as more photosynthesis would be wasteful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Bimodality of phenological strategies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  <vt:lpstr>Class activity: the Invader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Smith, Nick</cp:lastModifiedBy>
  <cp:revision>52</cp:revision>
  <dcterms:created xsi:type="dcterms:W3CDTF">2019-03-17T21:06:11Z</dcterms:created>
  <dcterms:modified xsi:type="dcterms:W3CDTF">2025-03-23T16:10:18Z</dcterms:modified>
</cp:coreProperties>
</file>